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0" r:id="rId3"/>
    <p:sldId id="341" r:id="rId4"/>
    <p:sldId id="337" r:id="rId5"/>
    <p:sldId id="342" r:id="rId6"/>
    <p:sldId id="343" r:id="rId7"/>
    <p:sldId id="346" r:id="rId8"/>
    <p:sldId id="344" r:id="rId9"/>
    <p:sldId id="348" r:id="rId10"/>
    <p:sldId id="345" r:id="rId11"/>
    <p:sldId id="347" r:id="rId12"/>
  </p:sldIdLst>
  <p:sldSz cx="12192000" cy="6858000"/>
  <p:notesSz cx="7104063" cy="10234613"/>
  <p:defaultTextStyle>
    <a:defPPr>
      <a:defRPr lang="de-DE"/>
    </a:defPPr>
    <a:lvl1pPr algn="l" defTabSz="45720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+mn-cs"/>
      </a:defRPr>
    </a:lvl1pPr>
    <a:lvl2pPr marL="457200" algn="l" defTabSz="45720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+mn-cs"/>
      </a:defRPr>
    </a:lvl2pPr>
    <a:lvl3pPr marL="914400" algn="l" defTabSz="45720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+mn-cs"/>
      </a:defRPr>
    </a:lvl3pPr>
    <a:lvl4pPr marL="1371600" algn="l" defTabSz="45720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+mn-cs"/>
      </a:defRPr>
    </a:lvl4pPr>
    <a:lvl5pPr marL="1828800" algn="l" defTabSz="457200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+mn-cs"/>
      </a:defRPr>
    </a:lvl5pPr>
    <a:lvl6pPr marL="2286000" algn="l" defTabSz="914400">
      <a:defRPr>
        <a:solidFill>
          <a:schemeClr val="tx1"/>
        </a:solidFill>
        <a:latin typeface="Arial"/>
        <a:ea typeface="ＭＳ Ｐゴシック"/>
        <a:cs typeface="+mn-cs"/>
      </a:defRPr>
    </a:lvl6pPr>
    <a:lvl7pPr marL="2743200" algn="l" defTabSz="914400">
      <a:defRPr>
        <a:solidFill>
          <a:schemeClr val="tx1"/>
        </a:solidFill>
        <a:latin typeface="Arial"/>
        <a:ea typeface="ＭＳ Ｐゴシック"/>
        <a:cs typeface="+mn-cs"/>
      </a:defRPr>
    </a:lvl7pPr>
    <a:lvl8pPr marL="3200400" algn="l" defTabSz="914400">
      <a:defRPr>
        <a:solidFill>
          <a:schemeClr val="tx1"/>
        </a:solidFill>
        <a:latin typeface="Arial"/>
        <a:ea typeface="ＭＳ Ｐゴシック"/>
        <a:cs typeface="+mn-cs"/>
      </a:defRPr>
    </a:lvl8pPr>
    <a:lvl9pPr marL="3657600" algn="l" defTabSz="914400">
      <a:defRPr>
        <a:solidFill>
          <a:schemeClr val="tx1"/>
        </a:solidFill>
        <a:latin typeface="Arial"/>
        <a:ea typeface="ＭＳ Ｐゴシック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893144"/>
    <a:srgbClr val="7C5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11:52:02.1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1274 313,'0'-3,"-1"0,0 0,1 0,-1 0,0 1,-1-1,1 0,0 0,-1 1,0-1,1 1,-1-1,-3-2,-29-28,33 31,-29-21,-49-31,50 36,0-2,-29-26,48 38,0 0,-1 1,0 0,0 1,0 0,-1 1,1 0,-1 1,-1 0,1 1,-24-3,-10 2,-89 2,94 3,0-2,18 0,-30 3,46-1,0 0,0 0,0 1,1 0,-1 0,0 0,1 1,-11 6,-142 105,140-102,1 1,1 1,0 0,1 1,0 1,-15 20,0 1,24-29,-1 0,2 0,-1 1,1 0,0 0,1 1,0-1,1 1,-5 13,-1 20,1 0,2 0,-2 83,9-88,-1-16,1 1,1-1,6 34,-6-51,1 0,0 0,0 0,0-1,0 1,1-1,0 0,0 1,4 3,37 34,-6-5,5 14,-28-31,0-1,2 0,0-2,1 0,39 28,-26-25,-1 2,-1 1,37 37,-55-51,1 0,0-1,1 0,0-1,0-1,0 0,1-1,22 6,0 1,-18-6,0-1,1-1,-1-1,32 2,76-5,-67-2,7 3,-34 1,-1-2,0-1,38-7,-58 5,-1 0,0-1,0 0,0-1,0 0,-1 0,0-1,0 0,0-1,8-7,-4 1,0-1,-1 0,0 0,-1-2,9-16,-14 21,-1 0,0-1,-1 0,-1 0,0 0,0 0,-1-1,0-15,-1-4,-2 1,-4-35,4 60,0-1,-1 0,0 1,0-1,0 1,-1 0,0 0,0 0,0 0,-6-7,-4-2,0 1,-18-16,-17-18,34 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11:53:03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11:52:06.1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1614 341,'-91'-77,"67"56,-1 1,-36-21,32 23,-49-42,71 54,-1 0,0 0,-1 1,1 0,-1 1,0 0,0 0,0 1,-14-3,-11-2,-45-2,62 8,-182-20,83 12,-179 7,145 5,131-2,0 1,-28 4,38-3,0 1,1-1,-1 1,1 1,0-1,0 1,-10 7,8-3,0-1,0 1,1 1,0 0,1 0,0 0,0 1,1 1,0-1,1 1,0 0,1 0,0 1,1 0,0 0,-3 17,1-4,0 2,0 0,1 0,0 37,3-16,1-18,0-1,2 1,1-1,1 0,8 30,-4-42,0 0,1-1,0 0,18 23,-6-7,10 9,0 0,3-3,69 65,-78-81,1-2,48 30,62 25,-90-53,-21-10,0 0,37 26,-47-29,0 0,0-1,0-1,1 0,0-1,1-1,-1 0,1-1,0 0,0-2,0 0,0 0,25-2,299-5,-334 5,0 0,0-1,0 0,0-1,0 1,0-1,0 0,-1 0,1-1,-1 0,1 0,-1 0,0-1,5-4,6-7,0-1,21-28,-6 8,-27 30,0 0,0 0,0-1,0 1,-1-1,0 0,-1 0,1 0,-1 0,-1 0,1 0,-1-9,1-13,-4-52,0 40,2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11:52:10.8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910 3,'-143'-2,"-157"4,278 1,0 1,0 0,0 2,-25 10,19-7,11-5,-1 0,0-1,-35 1,31-3,-42 7,57-6,0 0,0 0,0 0,1 1,-1 0,1 1,0-1,0 1,0 0,-6 6,8-6,1 0,0 0,0 0,0 0,1 1,-1-1,1 1,0 0,0 0,1 0,0 0,-1 0,0 10,1 8,1 43,1-37,2 413,10 377,33 887,-48 50,2-1713,3-1,11 69,-8-85,1 0,1-1,1 1,1-2,17 31,7 2,-14-25,-2 0,27 65,-11 16,25 65,-54-167,0 0,0-1,1 0,0 0,1 0,0 0,1-1,12 11,-17-17,1 0,-1 0,1-1,0 0,0 1,0-1,0-1,0 1,0-1,0 1,0-1,1 0,-1-1,1 1,-1-1,0 0,1 0,-1 0,1 0,-1-1,0 0,1 0,-1 0,7-3,14-8,35-22,-39 22,0 0,37-15,-44 21,1 0,-2-2,1 1,20-17,48-44,-64 52,-2 3,99-82,6 8,-115 81,0 0,0 0,0-1,-1 0,0 0,0 0,0-1,-1 0,0 0,-1 0,0 0,0 0,2-16,2-10,-3-1,1-38,-4 50,1-6,-1-19,3 0,2 1,12-49,0 30,-4 0,-3-1,-2-1,-1-105,-12-499,19 496,-1 36,-12-308,-4 229,2-1046,14 1105,-2 39,-7-363,-7 274,2 206,1-10,-1-1,0 1,-1 0,-1-1,-1 1,1 0,-2 0,-8-21,3 13,6 15,1 0,-1 0,0 0,-1 1,0-1,0 1,0 0,0 1,-1-1,0 1,-1-1,-7-5,3 3,0 0,0-1,1-1,0 1,1-2,0 1,-8-15,11 18,0 1,0-1,-1 1,0 0,-1 0,1 1,-1 0,0 0,-1 0,1 1,-1 0,0 1,0-1,-8-1,11 3,0 0,0 0,0-1,0 1,1-1,-1 0,-7-7,-6-9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11:52:15.5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1275 1,'-5'0,"-58"0,0 2,-91 15,50 4,-182 65,174-36,84-36,-1 0,0-2,-1-2,0 0,-40 6,11-10,40-5,1 1,-1 1,1 0,0 2,-23 7,37-11,-1 1,1 0,-1 0,1 0,0 0,0 1,0-1,0 1,1 0,-1 0,1 0,0 1,0-1,0 1,0 0,0 0,1 0,0 0,0 0,0 1,0-1,1 1,-1-1,1 1,0-1,1 1,-1 0,1-1,0 7,2 200,1-71,19 320,-17-406,33 211,129 807,-93-105,-69 5,-49-31,-1 139,45-1061,0-3,0 1,1-1,5 29,-6-43,0-1,1 1,-1 0,1 0,-1-1,1 1,0-1,0 1,0 0,0-1,0 1,0-1,0 0,0 1,0-1,1 0,-1 0,0 0,1 0,-1 0,1 0,0 0,-1 0,1-1,0 1,-1-1,1 1,0-1,2 1,3-1,0-1,0 1,0-1,0-1,0 1,8-4,1 0,106-23,1 4,1 6,244-3,-11 42,-312-15,80-1,-122-5,-1 1,1-2,0 1,-1 0,1 0,0-1,-1 0,1 1,-1-1,1 0,-1 0,1-1,-1 1,0 0,1-1,-1 1,0-1,0 0,0 0,0 0,-1 0,1 0,0 0,-1 0,1 0,-1-1,0 1,0-1,0 1,0-1,0 1,-1-1,1 1,-1-1,0 0,1-4,2-75,-10-118,4 159,-36-330,-1-3,16 48,-9-202,34 45,43 2,76-87,-108 519,-3-2,5-101,-20-103,4 232,-2 0,0 0,-2 0,-14-40,-47-85,11 30,17 20,4-1,4-2,-23-132,30 68,7-1,6-241,10 361,-2 0,-3 0,-11-48,6 43,-6-103,19 18,-3-69,-10 154,5 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11:53:03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11:53:03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11:53:03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11:53:03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1T11:53:03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 bwMode="auto">
          <a:xfrm>
            <a:off x="609600" y="1306637"/>
            <a:ext cx="10972800" cy="2129459"/>
          </a:xfrm>
        </p:spPr>
        <p:txBody>
          <a:bodyPr/>
          <a:lstStyle>
            <a:lvl1pPr algn="ctr">
              <a:defRPr cap="all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828800" y="3681804"/>
            <a:ext cx="8534400" cy="17525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Delicious-Roman"/>
                <a:cs typeface="Delicious-Roma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09600" y="952426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4CDC0-1D11-4E79-B062-B77DC1A3DD99}" type="datetimeFigureOut">
              <a:rPr lang="de-DE"/>
              <a:t>11.11.2020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E3D75-9BA3-42CB-8AED-0591D68FD6A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8839200" y="1043493"/>
            <a:ext cx="2743200" cy="5082671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609600" y="1043493"/>
            <a:ext cx="8026400" cy="5082671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4CDC0-1D11-4E79-B062-B77DC1A3DD99}" type="datetimeFigureOut">
              <a:rPr lang="de-DE"/>
              <a:t>11.11.2020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E3D75-9BA3-42CB-8AED-0591D68FD6A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09600" y="94168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609600" y="2148043"/>
            <a:ext cx="10972800" cy="411797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4CDC0-1D11-4E79-B062-B77DC1A3DD99}" type="datetimeFigureOut">
              <a:rPr lang="de-DE"/>
              <a:t>11.11.2020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E3D75-9BA3-42CB-8AED-0591D68FD6A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963084" y="3258789"/>
            <a:ext cx="103632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963084" y="175860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4CDC0-1D11-4E79-B062-B77DC1A3DD99}" type="datetimeFigureOut">
              <a:rPr lang="de-DE"/>
              <a:t>11.11.2020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E3D75-9BA3-42CB-8AED-0591D68FD6A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09600" y="94168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609600" y="1996253"/>
            <a:ext cx="5384800" cy="42590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97600" y="1996253"/>
            <a:ext cx="5384800" cy="42590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4CDC0-1D11-4E79-B062-B77DC1A3DD99}" type="datetimeFigureOut">
              <a:rPr lang="de-DE"/>
              <a:t>11.11.2020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E3D75-9BA3-42CB-8AED-0591D68FD6A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09600" y="97395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2215219"/>
            <a:ext cx="5386917" cy="639762"/>
          </a:xfrm>
        </p:spPr>
        <p:txBody>
          <a:bodyPr anchor="b"/>
          <a:lstStyle>
            <a:lvl1pPr marL="0" indent="0">
              <a:buNone/>
              <a:defRPr sz="2400" b="0">
                <a:latin typeface="Delicious-Bold"/>
                <a:cs typeface="Delicious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09600" y="2936841"/>
            <a:ext cx="5386917" cy="33076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2215219"/>
            <a:ext cx="5389033" cy="639762"/>
          </a:xfrm>
        </p:spPr>
        <p:txBody>
          <a:bodyPr anchor="b"/>
          <a:lstStyle>
            <a:lvl1pPr marL="0" indent="0">
              <a:buNone/>
              <a:defRPr sz="2400" b="0">
                <a:latin typeface="Delicious-Bold"/>
                <a:cs typeface="Delicious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8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93368" y="2936842"/>
            <a:ext cx="5389033" cy="33076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4CDC0-1D11-4E79-B062-B77DC1A3DD99}" type="datetimeFigureOut">
              <a:rPr lang="de-DE"/>
              <a:t>11.11.2020</a:t>
            </a:fld>
            <a:endParaRPr lang="de-DE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E3D75-9BA3-42CB-8AED-0591D68FD6A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09600" y="930922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4CDC0-1D11-4E79-B062-B77DC1A3DD99}" type="datetimeFigureOut">
              <a:rPr lang="de-DE"/>
              <a:t>11.11.2020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E3D75-9BA3-42CB-8AED-0591D68FD6A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4CDC0-1D11-4E79-B062-B77DC1A3DD99}" type="datetimeFigureOut">
              <a:rPr lang="de-DE"/>
              <a:t>11.11.2020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E3D75-9BA3-42CB-8AED-0591D68FD6A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09601" y="914176"/>
            <a:ext cx="4011084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4766732" y="946673"/>
            <a:ext cx="6815667" cy="51794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609601" y="2076226"/>
            <a:ext cx="4011084" cy="4049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4CDC0-1D11-4E79-B062-B77DC1A3DD99}" type="datetimeFigureOut">
              <a:rPr lang="de-DE"/>
              <a:t>11.11.2020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E3D75-9BA3-42CB-8AED-0591D68FD6A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2389717" y="4996008"/>
            <a:ext cx="73152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 bwMode="auto">
          <a:xfrm>
            <a:off x="2389717" y="1000461"/>
            <a:ext cx="7315200" cy="392252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562746"/>
            <a:ext cx="7315200" cy="6574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4CDC0-1D11-4E79-B062-B77DC1A3DD99}" type="datetimeFigureOut">
              <a:rPr lang="de-DE"/>
              <a:t>11.11.2020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E3D75-9BA3-42CB-8AED-0591D68FD6A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/>
          </p:nvPr>
        </p:nvSpPr>
        <p:spPr bwMode="auto">
          <a:xfrm>
            <a:off x="609600" y="5651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2008189"/>
            <a:ext cx="10972800" cy="41179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pic>
        <p:nvPicPr>
          <p:cNvPr id="6" name="Grafik 10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10617200" y="154314"/>
            <a:ext cx="1270000" cy="548155"/>
          </a:xfrm>
          <a:prstGeom prst="rect">
            <a:avLst/>
          </a:prstGeom>
          <a:blipFill>
            <a:blip r:embed="rId14"/>
            <a:stretch/>
          </a:blipFill>
          <a:ln>
            <a:noFill/>
          </a:ln>
        </p:spPr>
      </p:pic>
      <p:cxnSp>
        <p:nvCxnSpPr>
          <p:cNvPr id="7" name="Gerade Verbindung 12"/>
          <p:cNvCxnSpPr>
            <a:cxnSpLocks/>
          </p:cNvCxnSpPr>
          <p:nvPr/>
        </p:nvCxnSpPr>
        <p:spPr bwMode="auto">
          <a:xfrm>
            <a:off x="0" y="839788"/>
            <a:ext cx="12192000" cy="0"/>
          </a:xfrm>
          <a:prstGeom prst="line">
            <a:avLst/>
          </a:prstGeom>
          <a:ln w="31750">
            <a:solidFill>
              <a:srgbClr val="84314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>
        <a:spcBef>
          <a:spcPts val="0"/>
        </a:spcBef>
        <a:spcAft>
          <a:spcPts val="0"/>
        </a:spcAft>
        <a:defRPr sz="4400">
          <a:solidFill>
            <a:srgbClr val="843144"/>
          </a:solidFill>
          <a:latin typeface="Candara"/>
          <a:ea typeface="ＭＳ Ｐゴシック"/>
          <a:cs typeface="Candara"/>
        </a:defRPr>
      </a:lvl1pPr>
      <a:lvl2pPr algn="ctr" defTabSz="457200">
        <a:spcBef>
          <a:spcPts val="0"/>
        </a:spcBef>
        <a:spcAft>
          <a:spcPts val="0"/>
        </a:spcAft>
        <a:defRPr sz="4400">
          <a:solidFill>
            <a:srgbClr val="843144"/>
          </a:solidFill>
          <a:latin typeface="Candara"/>
          <a:ea typeface="ＭＳ Ｐゴシック"/>
          <a:cs typeface="Candara"/>
        </a:defRPr>
      </a:lvl2pPr>
      <a:lvl3pPr algn="ctr" defTabSz="457200">
        <a:spcBef>
          <a:spcPts val="0"/>
        </a:spcBef>
        <a:spcAft>
          <a:spcPts val="0"/>
        </a:spcAft>
        <a:defRPr sz="4400">
          <a:solidFill>
            <a:srgbClr val="843144"/>
          </a:solidFill>
          <a:latin typeface="Candara"/>
          <a:ea typeface="ＭＳ Ｐゴシック"/>
          <a:cs typeface="Candara"/>
        </a:defRPr>
      </a:lvl3pPr>
      <a:lvl4pPr algn="ctr" defTabSz="457200">
        <a:spcBef>
          <a:spcPts val="0"/>
        </a:spcBef>
        <a:spcAft>
          <a:spcPts val="0"/>
        </a:spcAft>
        <a:defRPr sz="4400">
          <a:solidFill>
            <a:srgbClr val="843144"/>
          </a:solidFill>
          <a:latin typeface="Candara"/>
          <a:ea typeface="ＭＳ Ｐゴシック"/>
          <a:cs typeface="Candara"/>
        </a:defRPr>
      </a:lvl4pPr>
      <a:lvl5pPr algn="ctr" defTabSz="457200">
        <a:spcBef>
          <a:spcPts val="0"/>
        </a:spcBef>
        <a:spcAft>
          <a:spcPts val="0"/>
        </a:spcAft>
        <a:defRPr sz="4400">
          <a:solidFill>
            <a:srgbClr val="843144"/>
          </a:solidFill>
          <a:latin typeface="Candara"/>
          <a:ea typeface="ＭＳ Ｐゴシック"/>
          <a:cs typeface="Candara"/>
        </a:defRPr>
      </a:lvl5pPr>
      <a:lvl6pPr marL="457200" algn="ctr" defTabSz="457200">
        <a:spcBef>
          <a:spcPts val="0"/>
        </a:spcBef>
        <a:spcAft>
          <a:spcPts val="0"/>
        </a:spcAft>
        <a:defRPr sz="4400">
          <a:solidFill>
            <a:srgbClr val="AE4D42"/>
          </a:solidFill>
          <a:latin typeface="Delicious-Bold"/>
          <a:ea typeface="ＭＳ Ｐゴシック"/>
        </a:defRPr>
      </a:lvl6pPr>
      <a:lvl7pPr marL="914400" algn="ctr" defTabSz="457200">
        <a:spcBef>
          <a:spcPts val="0"/>
        </a:spcBef>
        <a:spcAft>
          <a:spcPts val="0"/>
        </a:spcAft>
        <a:defRPr sz="4400">
          <a:solidFill>
            <a:srgbClr val="AE4D42"/>
          </a:solidFill>
          <a:latin typeface="Delicious-Bold"/>
          <a:ea typeface="ＭＳ Ｐゴシック"/>
        </a:defRPr>
      </a:lvl7pPr>
      <a:lvl8pPr marL="1371600" algn="ctr" defTabSz="457200">
        <a:spcBef>
          <a:spcPts val="0"/>
        </a:spcBef>
        <a:spcAft>
          <a:spcPts val="0"/>
        </a:spcAft>
        <a:defRPr sz="4400">
          <a:solidFill>
            <a:srgbClr val="AE4D42"/>
          </a:solidFill>
          <a:latin typeface="Delicious-Bold"/>
          <a:ea typeface="ＭＳ Ｐゴシック"/>
        </a:defRPr>
      </a:lvl8pPr>
      <a:lvl9pPr marL="1828800" algn="ctr" defTabSz="457200">
        <a:spcBef>
          <a:spcPts val="0"/>
        </a:spcBef>
        <a:spcAft>
          <a:spcPts val="0"/>
        </a:spcAft>
        <a:defRPr sz="4400">
          <a:solidFill>
            <a:srgbClr val="AE4D42"/>
          </a:solidFill>
          <a:latin typeface="Delicious-Bold"/>
          <a:ea typeface="ＭＳ Ｐゴシック"/>
        </a:defRPr>
      </a:lvl9pPr>
    </p:titleStyle>
    <p:bodyStyle>
      <a:lvl1pPr marL="342900" indent="-342900" algn="l" defTabSz="457200">
        <a:spcBef>
          <a:spcPts val="0"/>
        </a:spcBef>
        <a:spcAft>
          <a:spcPts val="0"/>
        </a:spcAft>
        <a:buFont typeface="Arial"/>
        <a:buChar char="•"/>
        <a:defRPr sz="3200">
          <a:solidFill>
            <a:schemeClr val="tx1"/>
          </a:solidFill>
          <a:latin typeface="Candara"/>
          <a:ea typeface="ＭＳ Ｐゴシック"/>
          <a:cs typeface="Candara"/>
        </a:defRPr>
      </a:lvl1pPr>
      <a:lvl2pPr marL="742950" indent="-285750" algn="l" defTabSz="457200">
        <a:spcBef>
          <a:spcPts val="0"/>
        </a:spcBef>
        <a:spcAft>
          <a:spcPts val="0"/>
        </a:spcAft>
        <a:buFont typeface="Arial"/>
        <a:buChar char="–"/>
        <a:defRPr sz="2800">
          <a:solidFill>
            <a:schemeClr val="tx1"/>
          </a:solidFill>
          <a:latin typeface="Candara"/>
          <a:ea typeface="ＭＳ Ｐゴシック"/>
          <a:cs typeface="Candara"/>
        </a:defRPr>
      </a:lvl2pPr>
      <a:lvl3pPr marL="1143000" indent="-228600" algn="l" defTabSz="457200">
        <a:spcBef>
          <a:spcPts val="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Candara"/>
          <a:ea typeface="ＭＳ Ｐゴシック"/>
          <a:cs typeface="Candara"/>
        </a:defRPr>
      </a:lvl3pPr>
      <a:lvl4pPr marL="1600200" indent="-228600" algn="l" defTabSz="457200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Candara"/>
          <a:ea typeface="ＭＳ Ｐゴシック"/>
          <a:cs typeface="Candara"/>
        </a:defRPr>
      </a:lvl4pPr>
      <a:lvl5pPr marL="2057400" indent="-228600" algn="l" defTabSz="457200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Candara"/>
          <a:ea typeface="ＭＳ Ｐゴシック"/>
          <a:cs typeface="Candara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0D1643B-1E36-4125-8EAB-F53201F1E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45" y="1052736"/>
            <a:ext cx="10081120" cy="5670630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ctrTitle"/>
          </p:nvPr>
        </p:nvSpPr>
        <p:spPr bwMode="auto">
          <a:xfrm>
            <a:off x="6960096" y="3573016"/>
            <a:ext cx="5231904" cy="2160240"/>
          </a:xfrm>
          <a:solidFill>
            <a:srgbClr val="893144"/>
          </a:solidFill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chemeClr val="bg1"/>
                </a:solidFill>
              </a:rPr>
              <a:t>DMGK </a:t>
            </a:r>
            <a:r>
              <a:rPr lang="en-US" sz="2000" dirty="0" err="1">
                <a:solidFill>
                  <a:schemeClr val="bg1"/>
                </a:solidFill>
              </a:rPr>
              <a:t>Übung</a:t>
            </a:r>
            <a:r>
              <a:rPr lang="en-US" sz="2000" dirty="0">
                <a:solidFill>
                  <a:schemeClr val="bg1"/>
                </a:solidFill>
              </a:rPr>
              <a:t> 5b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 err="1">
                <a:solidFill>
                  <a:schemeClr val="bg1"/>
                </a:solidFill>
              </a:rPr>
              <a:t>Einführung</a:t>
            </a:r>
            <a:r>
              <a:rPr lang="en-US" sz="3600" dirty="0">
                <a:solidFill>
                  <a:schemeClr val="bg1"/>
                </a:solidFill>
              </a:rPr>
              <a:t> in Oxygen</a:t>
            </a: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11.11.2020</a:t>
            </a:r>
            <a:br>
              <a:rPr lang="de-DE" sz="1800" dirty="0">
                <a:solidFill>
                  <a:schemeClr val="bg1"/>
                </a:solidFill>
              </a:rPr>
            </a:br>
            <a:r>
              <a:rPr lang="de-DE" sz="1800" dirty="0">
                <a:solidFill>
                  <a:schemeClr val="bg1"/>
                </a:solidFill>
              </a:rPr>
              <a:t>Monika Barget, </a:t>
            </a:r>
            <a:r>
              <a:rPr lang="de-DE" sz="1800" dirty="0" err="1">
                <a:solidFill>
                  <a:schemeClr val="bg1"/>
                </a:solidFill>
              </a:rPr>
              <a:t>ieg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Dh</a:t>
            </a:r>
            <a:r>
              <a:rPr lang="de-DE" sz="1800" dirty="0">
                <a:solidFill>
                  <a:schemeClr val="bg1"/>
                </a:solidFill>
              </a:rPr>
              <a:t> LAB</a:t>
            </a:r>
            <a:endParaRPr lang="de-DE" sz="1800" cap="none" spc="-1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06CA91-14F7-4F33-A8FF-BB011CA1FCBE}"/>
              </a:ext>
            </a:extLst>
          </p:cNvPr>
          <p:cNvSpPr txBox="1">
            <a:spLocks/>
          </p:cNvSpPr>
          <p:nvPr/>
        </p:nvSpPr>
        <p:spPr bwMode="auto">
          <a:xfrm>
            <a:off x="1232" y="155369"/>
            <a:ext cx="6958864" cy="576064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</a:rPr>
              <a:t>Oxygen GUI 6: die </a:t>
            </a:r>
            <a:r>
              <a:rPr lang="en-US" sz="2800" b="1" dirty="0" err="1">
                <a:solidFill>
                  <a:schemeClr val="bg1"/>
                </a:solidFill>
              </a:rPr>
              <a:t>Ansichten</a:t>
            </a:r>
            <a:r>
              <a:rPr lang="en-US" sz="2800" b="1" dirty="0">
                <a:solidFill>
                  <a:schemeClr val="bg1"/>
                </a:solidFill>
              </a:rPr>
              <a:t> / </a:t>
            </a:r>
            <a:r>
              <a:rPr lang="en-US" sz="2800" b="1" dirty="0" err="1">
                <a:solidFill>
                  <a:schemeClr val="bg1"/>
                </a:solidFill>
              </a:rPr>
              <a:t>Perspektiven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14:cNvPr>
              <p14:cNvContentPartPr/>
              <p14:nvPr/>
            </p14:nvContentPartPr>
            <p14:xfrm>
              <a:off x="1005360" y="4957600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720" y="49486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375AC2B-ED45-4652-9412-E81DDBED722D}"/>
              </a:ext>
            </a:extLst>
          </p:cNvPr>
          <p:cNvSpPr txBox="1"/>
          <p:nvPr/>
        </p:nvSpPr>
        <p:spPr>
          <a:xfrm>
            <a:off x="479376" y="3861048"/>
            <a:ext cx="110134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Im kleinen Reiter rechts oben kann man verschiedene Ansichten oder Perspektiven öffnen.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Die linke Ansicht ist die Standardansicht des XML-Editors.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DITA ist eine Ansicht speziell für die Bearbeitung der „Darwin Information </a:t>
            </a:r>
            <a:r>
              <a:rPr lang="de-DE" sz="2000" dirty="0" err="1">
                <a:latin typeface="Candara" panose="020E0502030303020204" pitchFamily="34" charset="0"/>
              </a:rPr>
              <a:t>Typing</a:t>
            </a:r>
            <a:r>
              <a:rPr lang="de-DE" sz="2000" dirty="0">
                <a:latin typeface="Candara" panose="020E0502030303020204" pitchFamily="34" charset="0"/>
              </a:rPr>
              <a:t> Architecture“.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Für den Kurs benötigen wir aber außer der Standardansicht nur den XSLT Debugger und den XQ Debugger für </a:t>
            </a:r>
            <a:r>
              <a:rPr lang="de-DE" sz="2000" dirty="0" err="1">
                <a:latin typeface="Candara" panose="020E0502030303020204" pitchFamily="34" charset="0"/>
              </a:rPr>
              <a:t>Xquery</a:t>
            </a:r>
            <a:r>
              <a:rPr lang="de-DE" sz="2000" dirty="0">
                <a:latin typeface="Candara" panose="020E0502030303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Die rechte Ansicht ist eine Datenbankansicht für die Verwaltung großer Dateisammlungen, die z.B. in einer relationalen Datenbank gespeichert sind.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63FD76-6046-49FC-ACBC-53461CBC26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5" b="86749"/>
          <a:stretch/>
        </p:blipFill>
        <p:spPr>
          <a:xfrm>
            <a:off x="2711624" y="1124744"/>
            <a:ext cx="5976664" cy="26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0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06CA91-14F7-4F33-A8FF-BB011CA1FCBE}"/>
              </a:ext>
            </a:extLst>
          </p:cNvPr>
          <p:cNvSpPr txBox="1">
            <a:spLocks/>
          </p:cNvSpPr>
          <p:nvPr/>
        </p:nvSpPr>
        <p:spPr bwMode="auto">
          <a:xfrm>
            <a:off x="1232" y="155369"/>
            <a:ext cx="6094768" cy="576064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</a:rPr>
              <a:t>Oxygen GUI 7: Attributes, Entities etc. 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14:cNvPr>
              <p14:cNvContentPartPr/>
              <p14:nvPr/>
            </p14:nvContentPartPr>
            <p14:xfrm>
              <a:off x="1005360" y="4957600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720" y="49486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375AC2B-ED45-4652-9412-E81DDBED722D}"/>
              </a:ext>
            </a:extLst>
          </p:cNvPr>
          <p:cNvSpPr txBox="1"/>
          <p:nvPr/>
        </p:nvSpPr>
        <p:spPr>
          <a:xfrm>
            <a:off x="556544" y="1700808"/>
            <a:ext cx="55394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In verschiedenen Fenstern rechts kann man sich strukturiert die Elemente, Attribute oder Entitäten in einem gewählten Textausschnitt anzeigen lassen.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Dies kann bei kompliziertem Encoding mit umfangreichen Values / Werten hilfreich sein.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Über „Modell“ bekommt man z.B. Informationen über die „Namespaces“ und andere Standards, die der Datei zugrunde liegen.  Dies kann bei Dateien von Drittanbietern hilfreich sein, deren Entstehungsprozess sie nicht kennen.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4F4A2C-7256-40CF-ADDD-1984C2799A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1" t="2265" b="8021"/>
          <a:stretch/>
        </p:blipFill>
        <p:spPr>
          <a:xfrm>
            <a:off x="6672064" y="1052736"/>
            <a:ext cx="5085728" cy="545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2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06CA91-14F7-4F33-A8FF-BB011CA1FCBE}"/>
              </a:ext>
            </a:extLst>
          </p:cNvPr>
          <p:cNvSpPr txBox="1">
            <a:spLocks/>
          </p:cNvSpPr>
          <p:nvPr/>
        </p:nvSpPr>
        <p:spPr bwMode="auto">
          <a:xfrm>
            <a:off x="0" y="116632"/>
            <a:ext cx="7896200" cy="576064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</a:rPr>
              <a:t>XML/TEI </a:t>
            </a:r>
            <a:r>
              <a:rPr lang="en-US" sz="2800" b="1" dirty="0" err="1">
                <a:solidFill>
                  <a:schemeClr val="bg1"/>
                </a:solidFill>
              </a:rPr>
              <a:t>Dateien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anzeigen</a:t>
            </a:r>
            <a:r>
              <a:rPr lang="en-US" sz="2800" b="1" dirty="0">
                <a:solidFill>
                  <a:schemeClr val="bg1"/>
                </a:solidFill>
              </a:rPr>
              <a:t> und </a:t>
            </a:r>
            <a:r>
              <a:rPr lang="en-US" sz="2800" b="1" dirty="0" err="1">
                <a:solidFill>
                  <a:schemeClr val="bg1"/>
                </a:solidFill>
              </a:rPr>
              <a:t>bearbeiten</a:t>
            </a:r>
            <a:r>
              <a:rPr lang="en-US" sz="2800" b="1" dirty="0">
                <a:solidFill>
                  <a:schemeClr val="bg1"/>
                </a:solidFill>
              </a:rPr>
              <a:t>: </a:t>
            </a:r>
            <a:r>
              <a:rPr lang="en-US" sz="2800" b="1" dirty="0" err="1">
                <a:solidFill>
                  <a:schemeClr val="bg1"/>
                </a:solidFill>
              </a:rPr>
              <a:t>womit</a:t>
            </a:r>
            <a:r>
              <a:rPr lang="en-US" sz="2800" b="1" dirty="0">
                <a:solidFill>
                  <a:schemeClr val="bg1"/>
                </a:solidFill>
              </a:rPr>
              <a:t>?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EA88FF7-BB80-4FA5-BF3F-05DBC220B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9" t="10101" r="12200" b="5900"/>
          <a:stretch/>
        </p:blipFill>
        <p:spPr>
          <a:xfrm>
            <a:off x="159009" y="980728"/>
            <a:ext cx="6441047" cy="396372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34B78F4-CED1-4F2B-B50A-8899F7AF4210}"/>
              </a:ext>
            </a:extLst>
          </p:cNvPr>
          <p:cNvSpPr txBox="1">
            <a:spLocks/>
          </p:cNvSpPr>
          <p:nvPr/>
        </p:nvSpPr>
        <p:spPr bwMode="auto">
          <a:xfrm>
            <a:off x="483044" y="5733256"/>
            <a:ext cx="5792975" cy="576064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 err="1">
                <a:solidFill>
                  <a:schemeClr val="bg1"/>
                </a:solidFill>
              </a:rPr>
              <a:t>Beispiel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einer</a:t>
            </a:r>
            <a:r>
              <a:rPr lang="en-US" sz="1800" b="1" dirty="0">
                <a:solidFill>
                  <a:schemeClr val="bg1"/>
                </a:solidFill>
              </a:rPr>
              <a:t> XML-</a:t>
            </a:r>
            <a:r>
              <a:rPr lang="en-US" sz="1800" b="1" dirty="0" err="1">
                <a:solidFill>
                  <a:schemeClr val="bg1"/>
                </a:solidFill>
              </a:rPr>
              <a:t>kodierten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Textdatei</a:t>
            </a:r>
            <a:r>
              <a:rPr lang="en-US" sz="1800" b="1" dirty="0">
                <a:solidFill>
                  <a:schemeClr val="bg1"/>
                </a:solidFill>
              </a:rPr>
              <a:t> auf Google Drive</a:t>
            </a:r>
            <a:endParaRPr lang="de-DE" dirty="0"/>
          </a:p>
          <a:p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DF946A5-6881-4375-ABF4-C724988C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759" y="1052736"/>
            <a:ext cx="5184576" cy="5472607"/>
          </a:xfrm>
        </p:spPr>
        <p:txBody>
          <a:bodyPr/>
          <a:lstStyle/>
          <a:p>
            <a:r>
              <a:rPr lang="de-DE" dirty="0"/>
              <a:t>XML kann von jedem Plain Text Editor (inkl. Microsoft Notepad) angezeigt werden.</a:t>
            </a:r>
          </a:p>
          <a:p>
            <a:r>
              <a:rPr lang="de-DE" dirty="0"/>
              <a:t>Auch Google Drive (links) kann XML Dateien korrekt anzeigen.</a:t>
            </a:r>
          </a:p>
          <a:p>
            <a:r>
              <a:rPr lang="de-DE" dirty="0"/>
              <a:t>Für die Bearbeitung empfiehlt sich allerdings spezielle Software.</a:t>
            </a:r>
          </a:p>
        </p:txBody>
      </p:sp>
    </p:spTree>
    <p:extLst>
      <p:ext uri="{BB962C8B-B14F-4D97-AF65-F5344CB8AC3E}">
        <p14:creationId xmlns:p14="http://schemas.microsoft.com/office/powerpoint/2010/main" val="229876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94FFFEA-49C0-41B4-8CE7-3F80AB913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4851" r="15154" b="9051"/>
          <a:stretch/>
        </p:blipFill>
        <p:spPr>
          <a:xfrm>
            <a:off x="191344" y="980728"/>
            <a:ext cx="9470632" cy="5668553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06CA91-14F7-4F33-A8FF-BB011CA1FCBE}"/>
              </a:ext>
            </a:extLst>
          </p:cNvPr>
          <p:cNvSpPr txBox="1">
            <a:spLocks/>
          </p:cNvSpPr>
          <p:nvPr/>
        </p:nvSpPr>
        <p:spPr bwMode="auto">
          <a:xfrm>
            <a:off x="0" y="116632"/>
            <a:ext cx="8400256" cy="576064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>
                <a:solidFill>
                  <a:schemeClr val="bg1"/>
                </a:solidFill>
              </a:rPr>
              <a:t>Beispiel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für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einen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kostenlosen</a:t>
            </a:r>
            <a:r>
              <a:rPr lang="en-US" sz="2800" b="1" dirty="0">
                <a:solidFill>
                  <a:schemeClr val="bg1"/>
                </a:solidFill>
              </a:rPr>
              <a:t> XML Editor: QXML Edit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34B78F4-CED1-4F2B-B50A-8899F7AF4210}"/>
              </a:ext>
            </a:extLst>
          </p:cNvPr>
          <p:cNvSpPr txBox="1">
            <a:spLocks/>
          </p:cNvSpPr>
          <p:nvPr/>
        </p:nvSpPr>
        <p:spPr bwMode="auto">
          <a:xfrm>
            <a:off x="6165143" y="5824153"/>
            <a:ext cx="6038401" cy="720080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 err="1">
                <a:solidFill>
                  <a:schemeClr val="bg1"/>
                </a:solidFill>
              </a:rPr>
              <a:t>Kurzes</a:t>
            </a:r>
            <a:r>
              <a:rPr lang="en-US" sz="1800" b="1" dirty="0">
                <a:solidFill>
                  <a:schemeClr val="bg1"/>
                </a:solidFill>
              </a:rPr>
              <a:t> Tutorial </a:t>
            </a:r>
            <a:r>
              <a:rPr lang="en-US" sz="1800" b="1" dirty="0" err="1">
                <a:solidFill>
                  <a:schemeClr val="bg1"/>
                </a:solidFill>
              </a:rPr>
              <a:t>zur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Funktionsweise</a:t>
            </a:r>
            <a:r>
              <a:rPr lang="en-US" sz="1800" b="1" dirty="0">
                <a:solidFill>
                  <a:schemeClr val="bg1"/>
                </a:solidFill>
              </a:rPr>
              <a:t> von </a:t>
            </a:r>
            <a:r>
              <a:rPr lang="en-US" sz="1800" b="1" dirty="0" err="1">
                <a:solidFill>
                  <a:schemeClr val="bg1"/>
                </a:solidFill>
              </a:rPr>
              <a:t>QXMLEdit</a:t>
            </a:r>
            <a:r>
              <a:rPr lang="en-US" sz="1800" b="1" dirty="0">
                <a:solidFill>
                  <a:schemeClr val="bg1"/>
                </a:solidFill>
              </a:rPr>
              <a:t>: https://drive.google.com/drive/my-drive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69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06CA91-14F7-4F33-A8FF-BB011CA1FCBE}"/>
              </a:ext>
            </a:extLst>
          </p:cNvPr>
          <p:cNvSpPr txBox="1">
            <a:spLocks/>
          </p:cNvSpPr>
          <p:nvPr/>
        </p:nvSpPr>
        <p:spPr bwMode="auto">
          <a:xfrm>
            <a:off x="0" y="116632"/>
            <a:ext cx="7320136" cy="576064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</a:rPr>
              <a:t>Die </a:t>
            </a:r>
            <a:r>
              <a:rPr lang="en-US" sz="2800" b="1" dirty="0" err="1">
                <a:solidFill>
                  <a:schemeClr val="bg1"/>
                </a:solidFill>
              </a:rPr>
              <a:t>Vorteile</a:t>
            </a:r>
            <a:r>
              <a:rPr lang="en-US" sz="2800" b="1" dirty="0">
                <a:solidFill>
                  <a:schemeClr val="bg1"/>
                </a:solidFill>
              </a:rPr>
              <a:t> von Oxygen </a:t>
            </a:r>
            <a:r>
              <a:rPr lang="en-US" sz="2800" b="1" dirty="0" err="1">
                <a:solidFill>
                  <a:schemeClr val="bg1"/>
                </a:solidFill>
              </a:rPr>
              <a:t>als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Standardsoftware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34B78F4-CED1-4F2B-B50A-8899F7AF4210}"/>
              </a:ext>
            </a:extLst>
          </p:cNvPr>
          <p:cNvSpPr txBox="1">
            <a:spLocks/>
          </p:cNvSpPr>
          <p:nvPr/>
        </p:nvSpPr>
        <p:spPr bwMode="auto">
          <a:xfrm>
            <a:off x="5375920" y="5655782"/>
            <a:ext cx="6038401" cy="720080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>
                <a:solidFill>
                  <a:schemeClr val="bg1"/>
                </a:solidFill>
              </a:rPr>
              <a:t>XML-</a:t>
            </a:r>
            <a:r>
              <a:rPr lang="en-US" sz="1800" b="1" dirty="0" err="1">
                <a:solidFill>
                  <a:schemeClr val="bg1"/>
                </a:solidFill>
              </a:rPr>
              <a:t>Datei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im</a:t>
            </a:r>
            <a:r>
              <a:rPr lang="en-US" sz="1800" b="1" dirty="0">
                <a:solidFill>
                  <a:schemeClr val="bg1"/>
                </a:solidFill>
              </a:rPr>
              <a:t> Oxygen Editor </a:t>
            </a:r>
            <a:r>
              <a:rPr lang="en-US" sz="1800" b="1" dirty="0" err="1">
                <a:solidFill>
                  <a:schemeClr val="bg1"/>
                </a:solidFill>
              </a:rPr>
              <a:t>mit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farblich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hinterlegten</a:t>
            </a:r>
            <a:r>
              <a:rPr lang="en-US" sz="1800" b="1" dirty="0">
                <a:solidFill>
                  <a:schemeClr val="bg1"/>
                </a:solidFill>
              </a:rPr>
              <a:t> Tags und </a:t>
            </a:r>
            <a:r>
              <a:rPr lang="en-US" sz="1800" b="1" dirty="0" err="1">
                <a:solidFill>
                  <a:schemeClr val="bg1"/>
                </a:solidFill>
              </a:rPr>
              <a:t>Sonderfunktionen</a:t>
            </a:r>
            <a:r>
              <a:rPr lang="en-US" sz="1800" b="1" dirty="0">
                <a:solidFill>
                  <a:schemeClr val="bg1"/>
                </a:solidFill>
              </a:rPr>
              <a:t>: https://www.oxygenxml.com/</a:t>
            </a:r>
            <a:endParaRPr lang="de-DE" dirty="0"/>
          </a:p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82FAB9-E5A2-4A41-9483-7C3BB4BF03B0}"/>
              </a:ext>
            </a:extLst>
          </p:cNvPr>
          <p:cNvSpPr txBox="1"/>
          <p:nvPr/>
        </p:nvSpPr>
        <p:spPr>
          <a:xfrm>
            <a:off x="182457" y="1127264"/>
            <a:ext cx="496855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>
                <a:latin typeface="Candara" panose="020E0502030303020204" pitchFamily="34" charset="0"/>
              </a:rPr>
              <a:t>Lesen und Schreiben von XML auf einer optimierten Oberfläche (z. B. Anzeigen der Struktur / Gliederung der Datei auf einen Blick, einfache Navigation in der Dateihierarchie).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>
                <a:latin typeface="Candara" panose="020E0502030303020204" pitchFamily="34" charset="0"/>
              </a:rPr>
              <a:t>Automatische Syntax-Prüfung beim Schreiben.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>
                <a:latin typeface="Candara" panose="020E0502030303020204" pitchFamily="34" charset="0"/>
              </a:rPr>
              <a:t>Validieren der Dateien anhand des Schemas.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>
                <a:latin typeface="Candara" panose="020E0502030303020204" pitchFamily="34" charset="0"/>
              </a:rPr>
              <a:t>Analyse der XML-Dateien mit </a:t>
            </a:r>
            <a:r>
              <a:rPr lang="de-DE" sz="2200" dirty="0" err="1">
                <a:latin typeface="Candara" panose="020E0502030303020204" pitchFamily="34" charset="0"/>
              </a:rPr>
              <a:t>Xpath</a:t>
            </a:r>
            <a:r>
              <a:rPr lang="de-DE" sz="2200" dirty="0">
                <a:latin typeface="Candara" panose="020E0502030303020204" pitchFamily="34" charset="0"/>
              </a:rPr>
              <a:t> und </a:t>
            </a:r>
            <a:r>
              <a:rPr lang="de-DE" sz="2200" dirty="0" err="1">
                <a:latin typeface="Candara" panose="020E0502030303020204" pitchFamily="34" charset="0"/>
              </a:rPr>
              <a:t>Xquery</a:t>
            </a:r>
            <a:r>
              <a:rPr lang="de-DE" sz="2200" dirty="0">
                <a:latin typeface="Candara" panose="020E0502030303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>
                <a:latin typeface="Candara" panose="020E0502030303020204" pitchFamily="34" charset="0"/>
              </a:rPr>
              <a:t>Frameworks für standardisierte Aufgaben erstellen / verwenden (z. B. innerhalb eines Großprojekts mit mehreren Mitarbeiter*innen, die nicht vor Ort sind).</a:t>
            </a:r>
            <a:endParaRPr lang="de-DE" sz="2200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3403F54-C0FD-428D-A60A-8B1F7BC94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52803" y="1124744"/>
            <a:ext cx="665674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0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06CA91-14F7-4F33-A8FF-BB011CA1FCBE}"/>
              </a:ext>
            </a:extLst>
          </p:cNvPr>
          <p:cNvSpPr txBox="1">
            <a:spLocks/>
          </p:cNvSpPr>
          <p:nvPr/>
        </p:nvSpPr>
        <p:spPr bwMode="auto">
          <a:xfrm>
            <a:off x="0" y="116632"/>
            <a:ext cx="7320136" cy="576064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</a:rPr>
              <a:t>Oxygen GUI 1: das </a:t>
            </a:r>
            <a:r>
              <a:rPr lang="en-US" sz="2800" b="1" dirty="0" err="1">
                <a:solidFill>
                  <a:schemeClr val="bg1"/>
                </a:solidFill>
              </a:rPr>
              <a:t>fragmentierte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Hauptfenster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3403F54-C0FD-428D-A60A-8B1F7BC94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440" y="1268760"/>
            <a:ext cx="9433048" cy="53060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61762462-769C-4080-A225-0D7C1027EE28}"/>
                  </a:ext>
                </a:extLst>
              </p14:cNvPr>
              <p14:cNvContentPartPr/>
              <p14:nvPr/>
            </p14:nvContentPartPr>
            <p14:xfrm>
              <a:off x="3584760" y="2142400"/>
              <a:ext cx="502200" cy="49068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61762462-769C-4080-A225-0D7C1027EE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6120" y="2133400"/>
                <a:ext cx="5198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D83413F0-BC85-4ED5-9762-5A641A060DF5}"/>
                  </a:ext>
                </a:extLst>
              </p14:cNvPr>
              <p14:cNvContentPartPr/>
              <p14:nvPr/>
            </p14:nvContentPartPr>
            <p14:xfrm>
              <a:off x="9812760" y="2234200"/>
              <a:ext cx="581400" cy="47988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D83413F0-BC85-4ED5-9762-5A641A060D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760" y="2225200"/>
                <a:ext cx="59904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8B2A17A-1B6C-40A6-81CE-ECB501CDC1B0}"/>
                  </a:ext>
                </a:extLst>
              </p14:cNvPr>
              <p14:cNvContentPartPr/>
              <p14:nvPr/>
            </p14:nvContentPartPr>
            <p14:xfrm>
              <a:off x="10147560" y="3829000"/>
              <a:ext cx="501120" cy="21740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8B2A17A-1B6C-40A6-81CE-ECB501CDC1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38920" y="3820360"/>
                <a:ext cx="518760" cy="21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1D831FC2-8236-4180-B439-EE8254DD6F34}"/>
                  </a:ext>
                </a:extLst>
              </p14:cNvPr>
              <p14:cNvContentPartPr/>
              <p14:nvPr/>
            </p14:nvContentPartPr>
            <p14:xfrm>
              <a:off x="881880" y="2203960"/>
              <a:ext cx="623880" cy="241452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1D831FC2-8236-4180-B439-EE8254DD6F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3240" y="2195320"/>
                <a:ext cx="641520" cy="24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636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06CA91-14F7-4F33-A8FF-BB011CA1FCBE}"/>
              </a:ext>
            </a:extLst>
          </p:cNvPr>
          <p:cNvSpPr txBox="1">
            <a:spLocks/>
          </p:cNvSpPr>
          <p:nvPr/>
        </p:nvSpPr>
        <p:spPr bwMode="auto">
          <a:xfrm>
            <a:off x="1232" y="155369"/>
            <a:ext cx="7320136" cy="576064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</a:rPr>
              <a:t>Oxygen GUI 2: die </a:t>
            </a:r>
            <a:r>
              <a:rPr lang="en-US" sz="2800" b="1" dirty="0" err="1">
                <a:solidFill>
                  <a:schemeClr val="bg1"/>
                </a:solidFill>
              </a:rPr>
              <a:t>Datei-Optionen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3403F54-C0FD-428D-A60A-8B1F7BC94B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13" b="80174"/>
          <a:stretch/>
        </p:blipFill>
        <p:spPr bwMode="auto">
          <a:xfrm>
            <a:off x="839416" y="1058821"/>
            <a:ext cx="9937504" cy="26145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14:cNvPr>
              <p14:cNvContentPartPr/>
              <p14:nvPr/>
            </p14:nvContentPartPr>
            <p14:xfrm>
              <a:off x="1005360" y="4957600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720" y="49486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375AC2B-ED45-4652-9412-E81DDBED722D}"/>
              </a:ext>
            </a:extLst>
          </p:cNvPr>
          <p:cNvSpPr txBox="1"/>
          <p:nvPr/>
        </p:nvSpPr>
        <p:spPr>
          <a:xfrm>
            <a:off x="369760" y="3861048"/>
            <a:ext cx="11809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Dateien und ganze Projekte können im Reiter links oben geöffnet und gespeichert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Die Webanzeige ist nur bei HTML Dateien möglich.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Das „F“ steht für Content Fusion Aufgaben Manager. Dies ist eine Kollaborationsplattform für Teams,</a:t>
            </a:r>
          </a:p>
          <a:p>
            <a:r>
              <a:rPr lang="de-DE" sz="2000" dirty="0">
                <a:latin typeface="Candara" panose="020E0502030303020204" pitchFamily="34" charset="0"/>
              </a:rPr>
              <a:t>die wir nicht brauchen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Das Durchsuchen der Dateien mit </a:t>
            </a:r>
            <a:r>
              <a:rPr lang="de-DE" sz="2000" dirty="0" err="1">
                <a:latin typeface="Candara" panose="020E0502030303020204" pitchFamily="34" charset="0"/>
              </a:rPr>
              <a:t>Xpath</a:t>
            </a:r>
            <a:r>
              <a:rPr lang="de-DE" sz="2000" dirty="0">
                <a:latin typeface="Candara" panose="020E0502030303020204" pitchFamily="34" charset="0"/>
              </a:rPr>
              <a:t> besprechen wir in der kommenden Sitzung.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Die Lupe öffnet eine Freitextsuche, mit der man sowohl noch Tags als auch nach Content suchen kann.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Der rote Haken steht für das Validierungstool. Hier können XML Dateien mit den sog. „</a:t>
            </a:r>
            <a:r>
              <a:rPr lang="de-DE" sz="2000" dirty="0" err="1">
                <a:latin typeface="Candara" panose="020E0502030303020204" pitchFamily="34" charset="0"/>
              </a:rPr>
              <a:t>schemas</a:t>
            </a:r>
            <a:r>
              <a:rPr lang="de-DE" sz="2000" dirty="0">
                <a:latin typeface="Candara" panose="020E0502030303020204" pitchFamily="34" charset="0"/>
              </a:rPr>
              <a:t>“ abgeglichen</a:t>
            </a:r>
          </a:p>
          <a:p>
            <a:r>
              <a:rPr lang="de-DE" sz="2000" dirty="0">
                <a:latin typeface="Candara" panose="020E0502030303020204" pitchFamily="34" charset="0"/>
              </a:rPr>
              <a:t>werden.</a:t>
            </a:r>
          </a:p>
          <a:p>
            <a:endParaRPr lang="de-DE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69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06CA91-14F7-4F33-A8FF-BB011CA1FCBE}"/>
              </a:ext>
            </a:extLst>
          </p:cNvPr>
          <p:cNvSpPr txBox="1">
            <a:spLocks/>
          </p:cNvSpPr>
          <p:nvPr/>
        </p:nvSpPr>
        <p:spPr bwMode="auto">
          <a:xfrm>
            <a:off x="1232" y="155369"/>
            <a:ext cx="5158664" cy="576064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</a:rPr>
              <a:t>Oxygen GUI 3: </a:t>
            </a:r>
            <a:r>
              <a:rPr lang="en-US" sz="2800" b="1" dirty="0" err="1">
                <a:solidFill>
                  <a:schemeClr val="bg1"/>
                </a:solidFill>
              </a:rPr>
              <a:t>Projektmanager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14:cNvPr>
              <p14:cNvContentPartPr/>
              <p14:nvPr/>
            </p14:nvContentPartPr>
            <p14:xfrm>
              <a:off x="1005360" y="4957600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720" y="49486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375AC2B-ED45-4652-9412-E81DDBED722D}"/>
              </a:ext>
            </a:extLst>
          </p:cNvPr>
          <p:cNvSpPr txBox="1"/>
          <p:nvPr/>
        </p:nvSpPr>
        <p:spPr>
          <a:xfrm>
            <a:off x="5447928" y="1772816"/>
            <a:ext cx="62603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Über „Projekt“ kann man eigene XML Projekte inkl. anderer Dateiformate verwalten und den Überblick über mehrere Ordner behalten.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In dieser Ansicht finden Sie auch viele Beispieldateien, z.B. in CSS und JSON.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In dieser Ansicht sehen Sie auch Beispiele für verschiedene Schema: z.B. </a:t>
            </a:r>
            <a:r>
              <a:rPr lang="de-DE" sz="2000" dirty="0" err="1">
                <a:latin typeface="Candara" panose="020E0502030303020204" pitchFamily="34" charset="0"/>
              </a:rPr>
              <a:t>relaxng</a:t>
            </a:r>
            <a:r>
              <a:rPr lang="de-DE" sz="2000" dirty="0">
                <a:latin typeface="Candara" panose="020E0502030303020204" pitchFamily="34" charset="0"/>
              </a:rPr>
              <a:t> und </a:t>
            </a:r>
            <a:r>
              <a:rPr lang="de-DE" sz="2000" dirty="0" err="1">
                <a:latin typeface="Candara" panose="020E0502030303020204" pitchFamily="34" charset="0"/>
              </a:rPr>
              <a:t>schematron</a:t>
            </a:r>
            <a:r>
              <a:rPr lang="de-DE" sz="2000" dirty="0">
                <a:latin typeface="Candara" panose="020E0502030303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Alle Beispiele können hilfreich sein als Vorlage, wenn Sie später selbst Dateien in diesen Formaten erstellen möchten</a:t>
            </a:r>
            <a:r>
              <a:rPr lang="de-DE" dirty="0"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369CA6-D138-45D5-A26A-E986C96C1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0" r="57678" b="5900"/>
          <a:stretch/>
        </p:blipFill>
        <p:spPr>
          <a:xfrm>
            <a:off x="335360" y="1268760"/>
            <a:ext cx="4968552" cy="52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7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06CA91-14F7-4F33-A8FF-BB011CA1FCBE}"/>
              </a:ext>
            </a:extLst>
          </p:cNvPr>
          <p:cNvSpPr txBox="1">
            <a:spLocks/>
          </p:cNvSpPr>
          <p:nvPr/>
        </p:nvSpPr>
        <p:spPr bwMode="auto">
          <a:xfrm>
            <a:off x="1232" y="155369"/>
            <a:ext cx="6598824" cy="576064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</a:rPr>
              <a:t>Oxygen GUI 4: die Transformations-Tools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14:cNvPr>
              <p14:cNvContentPartPr/>
              <p14:nvPr/>
            </p14:nvContentPartPr>
            <p14:xfrm>
              <a:off x="1005360" y="4957600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720" y="49486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3375AC2B-ED45-4652-9412-E81DDBED722D}"/>
              </a:ext>
            </a:extLst>
          </p:cNvPr>
          <p:cNvSpPr txBox="1"/>
          <p:nvPr/>
        </p:nvSpPr>
        <p:spPr>
          <a:xfrm>
            <a:off x="122670" y="4331712"/>
            <a:ext cx="120693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In diesem Bereich finden sich Tools zur Formatierung und Transformation von XML Dateien.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Transformation bedeutet die Umwandlung in ein anderes Datei-Format, z.B. von XML in HTML mit XSLT.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Der ROTE PFEIL steht für die AWENDUNG einer Transformation.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Der BLAUE PFEIL zeigt „Szenario debuggen“ an. Ein „Debugger“ ist ein „Fehler-Finder“.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Candara" panose="020E0502030303020204" pitchFamily="34" charset="0"/>
              </a:rPr>
              <a:t>Das „Sandwich“-Symbol ist das Formatierungstool und korrigiert das Einrücken der Zeilen in der XML-Datei.</a:t>
            </a:r>
          </a:p>
          <a:p>
            <a:r>
              <a:rPr lang="de-DE" sz="2000" dirty="0">
                <a:latin typeface="Candara" panose="020E0502030303020204" pitchFamily="34" charset="0"/>
              </a:rPr>
              <a:t>Das zeige ich Ihnen dann noch in der „Live-Demo“.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260B5F-3E23-42E4-95B1-99F3F0BDE9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10665" r="25194" b="76250"/>
          <a:stretch/>
        </p:blipFill>
        <p:spPr>
          <a:xfrm>
            <a:off x="695400" y="1556792"/>
            <a:ext cx="10188724" cy="21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6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06CA91-14F7-4F33-A8FF-BB011CA1FCBE}"/>
              </a:ext>
            </a:extLst>
          </p:cNvPr>
          <p:cNvSpPr txBox="1">
            <a:spLocks/>
          </p:cNvSpPr>
          <p:nvPr/>
        </p:nvSpPr>
        <p:spPr bwMode="auto">
          <a:xfrm>
            <a:off x="1232" y="155369"/>
            <a:ext cx="7390912" cy="576064"/>
          </a:xfrm>
          <a:prstGeom prst="rect">
            <a:avLst/>
          </a:prstGeom>
          <a:solidFill>
            <a:srgbClr val="8931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32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1pPr>
            <a:lvl2pPr marL="742950" indent="-28575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8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2pPr>
            <a:lvl3pPr marL="11430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3pPr>
            <a:lvl4pPr marL="16002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4pPr>
            <a:lvl5pPr marL="2057400" indent="-228600" algn="l" defTabSz="4572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ndara"/>
                <a:ea typeface="ＭＳ Ｐゴシック"/>
                <a:cs typeface="Candara"/>
              </a:defRPr>
            </a:lvl5pPr>
            <a:lvl6pPr marL="25146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</a:rPr>
              <a:t>Oxygen GUI 5: “</a:t>
            </a:r>
            <a:r>
              <a:rPr lang="en-US" sz="2800" b="1" dirty="0" err="1">
                <a:solidFill>
                  <a:schemeClr val="bg1"/>
                </a:solidFill>
              </a:rPr>
              <a:t>Assoziiertes</a:t>
            </a:r>
            <a:r>
              <a:rPr lang="en-US" sz="2800" b="1" dirty="0">
                <a:solidFill>
                  <a:schemeClr val="bg1"/>
                </a:solidFill>
              </a:rPr>
              <a:t> Schema </a:t>
            </a:r>
            <a:r>
              <a:rPr lang="en-US" sz="2800" b="1" dirty="0" err="1">
                <a:solidFill>
                  <a:schemeClr val="bg1"/>
                </a:solidFill>
              </a:rPr>
              <a:t>öffnen</a:t>
            </a:r>
            <a:r>
              <a:rPr lang="en-US" sz="2800" b="1" dirty="0">
                <a:solidFill>
                  <a:schemeClr val="bg1"/>
                </a:solidFill>
              </a:rPr>
              <a:t>” 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14:cNvPr>
              <p14:cNvContentPartPr/>
              <p14:nvPr/>
            </p14:nvContentPartPr>
            <p14:xfrm>
              <a:off x="1005360" y="4957600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BD14BCC4-E0B0-43E1-AAEF-3A6B88CC1E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720" y="49486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EEB39642-6AA4-4AC5-8E4B-E33A74E8BA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1" t="6961" r="1581" b="11092"/>
          <a:stretch/>
        </p:blipFill>
        <p:spPr>
          <a:xfrm>
            <a:off x="2207568" y="1192541"/>
            <a:ext cx="8136904" cy="54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77857"/>
      </p:ext>
    </p:extLst>
  </p:cSld>
  <p:clrMapOvr>
    <a:masterClrMapping/>
  </p:clrMapOvr>
</p:sld>
</file>

<file path=ppt/theme/theme1.xml><?xml version="1.0" encoding="utf-8"?>
<a:theme xmlns:a="http://schemas.openxmlformats.org/drawingml/2006/main" name="IEG Power Point Vorlage2.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678</Words>
  <Application>Microsoft Office PowerPoint</Application>
  <DocSecurity>0</DocSecurity>
  <PresentationFormat>Breitbild</PresentationFormat>
  <Paragraphs>53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Candara</vt:lpstr>
      <vt:lpstr>Delicious-Bold</vt:lpstr>
      <vt:lpstr>Delicious-Roman</vt:lpstr>
      <vt:lpstr>IEG Power Point Vorlage2.0</vt:lpstr>
      <vt:lpstr>DMGK Übung 5b Einführung in Oxygen  11.11.2020 Monika Barget, ieg Dh LAB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>Johannes Gutenberg-Universität Mainz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Schieferstein, Kathrin</dc:creator>
  <cp:keywords/>
  <dc:description/>
  <cp:lastModifiedBy>Barget, Monika</cp:lastModifiedBy>
  <cp:revision>436</cp:revision>
  <cp:lastPrinted>2020-10-08T10:41:22Z</cp:lastPrinted>
  <dcterms:created xsi:type="dcterms:W3CDTF">2019-04-17T11:48:36Z</dcterms:created>
  <dcterms:modified xsi:type="dcterms:W3CDTF">2020-11-11T12:31:23Z</dcterms:modified>
  <cp:category/>
  <dc:identifier/>
  <cp:contentStatus/>
  <dc:language/>
  <cp:version/>
</cp:coreProperties>
</file>